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309" r:id="rId3"/>
    <p:sldId id="301" r:id="rId4"/>
    <p:sldId id="285" r:id="rId5"/>
    <p:sldId id="288" r:id="rId6"/>
    <p:sldId id="303" r:id="rId7"/>
    <p:sldId id="302" r:id="rId8"/>
    <p:sldId id="280" r:id="rId9"/>
    <p:sldId id="281" r:id="rId10"/>
    <p:sldId id="266" r:id="rId11"/>
    <p:sldId id="313" r:id="rId12"/>
    <p:sldId id="314" r:id="rId13"/>
    <p:sldId id="316" r:id="rId14"/>
    <p:sldId id="317" r:id="rId15"/>
    <p:sldId id="300" r:id="rId16"/>
    <p:sldId id="319" r:id="rId17"/>
    <p:sldId id="321" r:id="rId18"/>
    <p:sldId id="304" r:id="rId19"/>
    <p:sldId id="305" r:id="rId20"/>
    <p:sldId id="306" r:id="rId21"/>
    <p:sldId id="307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9A4"/>
    <a:srgbClr val="A8CCA2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90"/>
    <p:restoredTop sz="89015"/>
  </p:normalViewPr>
  <p:slideViewPr>
    <p:cSldViewPr snapToGrid="0">
      <p:cViewPr varScale="1">
        <p:scale>
          <a:sx n="90" d="100"/>
          <a:sy n="90" d="100"/>
        </p:scale>
        <p:origin x="42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59B3-8013-534D-97DC-B083422C9205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37D5C-7908-2040-B9BA-3CF8954BE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79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17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24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64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44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94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2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zh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80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11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0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3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7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2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32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3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6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zh-CN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437D5C-7908-2040-B9BA-3CF8954BE6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9F131-7EED-0960-EA61-6C26D6BC6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D5729E-5DAF-E04F-AB20-FEA058BD5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C4984-861D-C353-F5F1-3758105D6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F003-ED9B-3F36-9520-3F6477D2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44403-DE3D-CE63-2C73-69565BDFA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5AF95-C718-D512-DB0C-BE9CAC6A2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7F244-23A4-CC09-CC3C-5D04912BD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D4BB0-350C-BC8E-8F18-6CF1AFC5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701A3-D080-2BB8-6318-BBC1C6252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29FA1-CF01-A5EA-D758-437E0660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2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87B565-DAA5-A3B1-691C-3D581AD6D3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F28DE-D476-6F93-8813-C44C7ECE5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8FB8D-FC67-20C6-5512-57769005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FF020-6533-CC4A-C63A-22AA696F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A849F-A3F7-AAC0-8A81-3E8D8F5C8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5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521D-4FF1-76BF-8E28-E7BE19DD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FF032-13E0-0709-98E1-5002E1837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52691-7ED2-F51A-E5F1-B8F5376F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90301-25DA-1EB2-EF8F-3A1E5FCBC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A01ED-23F6-BD77-ADFB-F20DB7A9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7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B634-4286-8BE0-B69B-5A16D959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C6625-2962-6AF4-C1D9-A1FD9F08D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FD15-E62F-D73D-E27E-05D8FFF2A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7A4B0-E5BD-78A2-1C98-87275384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C4B07-C0F1-2DBD-D6A9-ABAC4F3A8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8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5BCFE-BB5E-727D-33CD-958AE300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0B12B-063A-A0B5-6001-3D705FFF6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8660A-639E-B231-8768-E9C5E20FD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83497-097D-7542-4D36-4C58D982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01329-E814-146F-663F-6D2628D6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1DF91-DC4A-A2A2-61AD-AD3A7780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98CA-2CB6-F189-6D44-A4EF573AA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EA79D-D448-55B4-FEC8-C40232177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A4398-9966-14B7-54F7-0F9C34340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305EA-9EBE-D8C9-DA8C-B484DD356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94DBD-4115-78EB-1CD7-A009CEF7C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7CB232-F01E-DA25-A1AD-7490B021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948CE5-816F-7FC3-052C-0B2C041D4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EA24F-C80D-D8DF-BF6A-5BAEB0E2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6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82F3-8EFF-4938-FEA6-A68F3CE7D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40343-5441-5655-21B7-344F403D2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61BCD-7509-64BF-FB9C-E9DD0BCD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D7DC3F-678A-E657-2068-7BC040E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F8A4A-A816-5B03-8B75-3936E882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80AD8-4349-F847-66FF-E6B4BBE1C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252E7-FF70-B49D-0BC7-5905BBB2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7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AB979-6EC6-2AA4-5EB6-23AB6D6F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814FA-0E06-F3B9-8F6A-0450EBEC4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3BF97-4794-036B-6974-B20485877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C6AC4-CBD5-516A-E201-CE1FA8CC3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81D98-A738-98D8-25F1-17F74B2C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D92459-00A5-2438-0066-1F356B74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ABCC-C3F2-EA32-D8CE-4136ADBE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6F146B-6620-B5AC-5558-D7AD6C00D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61DC3-1BDE-C544-3631-0AD4B790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F3E2A9-ED35-8329-24CD-64C0D83F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8DEF2-A9B2-B3B4-60AE-6919684D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2B6E0-F702-B6E1-798E-8B53176D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7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9F40AC-B6ED-E31C-B8AB-045664A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5583AA-9433-1470-D2E7-6DBF0044B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C4309-CDEC-C740-3618-A052CC157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BE9ED-282F-0A45-A8FD-E46A7EC40912}" type="datetimeFigureOut">
              <a:rPr lang="en-US" smtClean="0"/>
              <a:t>10/1/25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11328-6D0C-0219-7920-E0861701E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1AA1A-2A29-2231-38C2-2C7638034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AC768-CE2E-264F-83B9-235B38A9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To</a:t>
            </a:r>
            <a:r>
              <a:rPr lang="zh-CN" altLang="en-US" sz="4400" dirty="0"/>
              <a:t> </a:t>
            </a:r>
            <a:r>
              <a:rPr lang="en-US" altLang="zh-CN" sz="4400" dirty="0"/>
              <a:t>Kill</a:t>
            </a:r>
            <a:r>
              <a:rPr lang="zh-CN" altLang="en-US" sz="4400" dirty="0"/>
              <a:t> </a:t>
            </a:r>
            <a:r>
              <a:rPr lang="en-US" altLang="zh-CN" sz="4400" dirty="0"/>
              <a:t>a</a:t>
            </a:r>
            <a:r>
              <a:rPr lang="zh-CN" altLang="en-US" sz="4400" dirty="0"/>
              <a:t> </a:t>
            </a:r>
            <a:r>
              <a:rPr lang="en-US" altLang="zh-CN" sz="4400" dirty="0"/>
              <a:t>Mutant</a:t>
            </a:r>
            <a:r>
              <a:rPr lang="zh-CN" altLang="en-US" sz="4400" dirty="0"/>
              <a:t> </a:t>
            </a:r>
            <a:r>
              <a:rPr lang="en-US" altLang="zh-CN" sz="4400" dirty="0"/>
              <a:t>–</a:t>
            </a:r>
            <a:r>
              <a:rPr lang="zh-CN" altLang="en-US" sz="4400" dirty="0"/>
              <a:t> </a:t>
            </a:r>
            <a:r>
              <a:rPr lang="en-US" altLang="zh-CN" sz="4400" dirty="0"/>
              <a:t>An</a:t>
            </a:r>
            <a:r>
              <a:rPr lang="zh-CN" altLang="en-US" sz="4400" dirty="0"/>
              <a:t> </a:t>
            </a:r>
            <a:r>
              <a:rPr lang="en-US" altLang="zh-CN" sz="4400" dirty="0"/>
              <a:t>Empirical</a:t>
            </a:r>
            <a:r>
              <a:rPr lang="zh-CN" altLang="en-US" sz="4400" dirty="0"/>
              <a:t> </a:t>
            </a:r>
            <a:r>
              <a:rPr lang="en-US" altLang="zh-CN" sz="4400" dirty="0"/>
              <a:t>Study</a:t>
            </a:r>
            <a:r>
              <a:rPr lang="zh-CN" altLang="en-US" sz="4400" dirty="0"/>
              <a:t> </a:t>
            </a:r>
            <a:r>
              <a:rPr lang="en-US" altLang="zh-CN" sz="4400" dirty="0"/>
              <a:t>of</a:t>
            </a:r>
            <a:r>
              <a:rPr lang="zh-CN" altLang="en-US" sz="4400" dirty="0"/>
              <a:t> </a:t>
            </a:r>
            <a:r>
              <a:rPr lang="en-US" altLang="zh-CN" sz="4400" dirty="0"/>
              <a:t>Mutation</a:t>
            </a:r>
            <a:r>
              <a:rPr lang="zh-CN" altLang="en-US" sz="4400" dirty="0"/>
              <a:t> </a:t>
            </a:r>
            <a:r>
              <a:rPr lang="en-US" altLang="zh-CN" sz="4400" dirty="0"/>
              <a:t>Testing</a:t>
            </a:r>
            <a:r>
              <a:rPr lang="zh-CN" altLang="en-US" sz="4400" dirty="0"/>
              <a:t> </a:t>
            </a:r>
            <a:r>
              <a:rPr lang="en-US" altLang="zh-CN" sz="4400" dirty="0"/>
              <a:t>Kills</a:t>
            </a:r>
            <a:endParaRPr lang="zh-CN" alt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800" dirty="0"/>
              <a:t>Hang</a:t>
            </a:r>
            <a:r>
              <a:rPr lang="zh-CN" altLang="en-US" sz="1800" dirty="0"/>
              <a:t> </a:t>
            </a:r>
            <a:r>
              <a:rPr lang="en-US" altLang="zh-CN" sz="1800" dirty="0"/>
              <a:t>Du</a:t>
            </a:r>
            <a:r>
              <a:rPr lang="en-GB" altLang="zh-CN" sz="1800" baseline="30000" dirty="0"/>
              <a:t>†</a:t>
            </a:r>
            <a:r>
              <a:rPr lang="en-GB" altLang="zh-CN" sz="1800" dirty="0"/>
              <a:t>, Vijay Krishna Palepu</a:t>
            </a:r>
            <a:r>
              <a:rPr lang="en-US" altLang="zh-CN" sz="1800" baseline="30000" dirty="0"/>
              <a:t>⋆</a:t>
            </a:r>
            <a:r>
              <a:rPr lang="en-GB" altLang="zh-CN" sz="1800" dirty="0"/>
              <a:t>, James A. Jones</a:t>
            </a:r>
            <a:r>
              <a:rPr lang="en-GB" altLang="zh-CN" sz="1800" baseline="30000" dirty="0"/>
              <a:t>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800" baseline="30000" dirty="0"/>
              <a:t>†</a:t>
            </a:r>
            <a:r>
              <a:rPr lang="en-US" altLang="zh-CN" sz="1800" dirty="0"/>
              <a:t>University of California, Irvine, Irvine, USA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800" baseline="30000" dirty="0"/>
              <a:t>⋆</a:t>
            </a:r>
            <a:r>
              <a:rPr lang="en-US" altLang="zh-CN" sz="1800" dirty="0"/>
              <a:t>Microsoft, Silicon Valley Campus,</a:t>
            </a:r>
            <a:r>
              <a:rPr lang="zh-CN" altLang="en-US" sz="1800" dirty="0"/>
              <a:t> </a:t>
            </a:r>
            <a:r>
              <a:rPr lang="en-US" altLang="zh-CN" sz="1800" dirty="0"/>
              <a:t>Mountain View, USA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6" y="160200"/>
            <a:ext cx="1440000" cy="14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012" y="160200"/>
            <a:ext cx="1442732" cy="1440000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99B01E4E-B9A3-847A-9650-41AF2DF6B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73B5578-7540-10F7-7841-390223EC6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 descr="A person wearing glasses and a bandana&#10;&#10;Description automatically generated with medium confidence">
            <a:extLst>
              <a:ext uri="{FF2B5EF4-FFF2-40B4-BE49-F238E27FC236}">
                <a16:creationId xmlns:a16="http://schemas.microsoft.com/office/drawing/2014/main" id="{71C5DB6B-431A-127E-FDCA-6531870D1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889" y="4726917"/>
            <a:ext cx="1554480" cy="1554480"/>
          </a:xfrm>
          <a:prstGeom prst="rect">
            <a:avLst/>
          </a:prstGeom>
        </p:spPr>
      </p:pic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0943E3EC-AB6E-8765-9AE4-B5F169AF1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631" y="4726917"/>
            <a:ext cx="1554480" cy="1554480"/>
          </a:xfrm>
          <a:prstGeom prst="rect">
            <a:avLst/>
          </a:prstGeom>
        </p:spPr>
      </p:pic>
      <p:pic>
        <p:nvPicPr>
          <p:cNvPr id="7" name="Picture 6" descr="A person taking a selfie&#10;&#10;Description automatically generated">
            <a:extLst>
              <a:ext uri="{FF2B5EF4-FFF2-40B4-BE49-F238E27FC236}">
                <a16:creationId xmlns:a16="http://schemas.microsoft.com/office/drawing/2014/main" id="{7C6D5BA3-E10F-1A0B-DF56-B25501F8BD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8760" y="4726917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01761F6-FD65-8579-0CAF-15D4C0C8E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172" y="546099"/>
            <a:ext cx="11786715" cy="5492093"/>
          </a:xfrm>
        </p:spPr>
      </p:pic>
    </p:spTree>
    <p:extLst>
      <p:ext uri="{BB962C8B-B14F-4D97-AF65-F5344CB8AC3E}">
        <p14:creationId xmlns:p14="http://schemas.microsoft.com/office/powerpoint/2010/main" val="425511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AD37-10A2-8787-5C5E-63FA932E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Observation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B259A-2E3B-A674-6F86-569F103AE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556" y="1691895"/>
            <a:ext cx="5486871" cy="823912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/>
              <a:t>Failing</a:t>
            </a:r>
            <a:r>
              <a:rPr lang="zh-CN" altLang="en-US" sz="3200" dirty="0"/>
              <a:t> </a:t>
            </a:r>
            <a:r>
              <a:rPr lang="en-US" altLang="zh-CN" sz="3200" dirty="0"/>
              <a:t>Test</a:t>
            </a:r>
            <a:r>
              <a:rPr lang="zh-CN" altLang="en-US" sz="3200" dirty="0"/>
              <a:t> </a:t>
            </a:r>
            <a:r>
              <a:rPr lang="en-US" altLang="zh-CN" sz="3200" dirty="0"/>
              <a:t>Runs</a:t>
            </a: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ED4703-8B1E-1A97-AEF8-C7B6E9203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3200" dirty="0"/>
              <a:t>Mutant</a:t>
            </a:r>
            <a:r>
              <a:rPr lang="zh-CN" altLang="en-US" sz="3200" dirty="0"/>
              <a:t> </a:t>
            </a:r>
            <a:r>
              <a:rPr lang="en-US" altLang="zh-CN" sz="3200" dirty="0"/>
              <a:t>Kills</a:t>
            </a:r>
            <a:endParaRPr lang="en-US" sz="3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BEF04-BF23-02A2-B2B8-F6F66086A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499709"/>
            <a:ext cx="5183188" cy="3684588"/>
          </a:xfrm>
        </p:spPr>
        <p:txBody>
          <a:bodyPr>
            <a:normAutofit/>
          </a:bodyPr>
          <a:lstStyle/>
          <a:p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much as 21.3% of all killed mutants 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killed</a:t>
            </a:r>
            <a:r>
              <a:rPr lang="zh-CN" altLang="en-US" dirty="0"/>
              <a:t> </a:t>
            </a:r>
            <a:r>
              <a:rPr lang="en-US" altLang="zh-CN" dirty="0"/>
              <a:t>due to all of the failure</a:t>
            </a:r>
            <a:r>
              <a:rPr lang="zh-CN" altLang="en-US" dirty="0"/>
              <a:t> </a:t>
            </a:r>
            <a:r>
              <a:rPr lang="en-US" altLang="zh-CN" dirty="0"/>
              <a:t>causes</a:t>
            </a:r>
          </a:p>
          <a:p>
            <a:r>
              <a:rPr lang="en-US" altLang="zh-CN" dirty="0"/>
              <a:t>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47%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killed</a:t>
            </a:r>
            <a:r>
              <a:rPr lang="zh-CN" altLang="en-US" dirty="0"/>
              <a:t> </a:t>
            </a:r>
            <a:r>
              <a:rPr lang="en-US" altLang="zh-CN" dirty="0"/>
              <a:t>mutants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killed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multiple</a:t>
            </a:r>
            <a:r>
              <a:rPr lang="zh-CN" altLang="en-US" dirty="0"/>
              <a:t> </a:t>
            </a:r>
            <a:r>
              <a:rPr lang="en-US" altLang="zh-CN" dirty="0"/>
              <a:t>ways.</a:t>
            </a:r>
          </a:p>
          <a:p>
            <a:endParaRPr lang="en-US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CE773-04B5-5A81-1280-E0F00AE9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5" y="385571"/>
            <a:ext cx="1272184" cy="1197864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97B5380-7717-8712-807B-D5E68DD46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altLang="zh-CN" dirty="0"/>
              <a:t>Surprisingly,</a:t>
            </a:r>
            <a:r>
              <a:rPr lang="zh-CN" altLang="en-US" dirty="0"/>
              <a:t> </a:t>
            </a:r>
            <a:r>
              <a:rPr lang="en-US" altLang="zh-CN" dirty="0"/>
              <a:t>non-test-oracle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account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b="1" dirty="0"/>
              <a:t>more</a:t>
            </a:r>
            <a:r>
              <a:rPr lang="zh-CN" altLang="en-US" b="1" dirty="0"/>
              <a:t> </a:t>
            </a:r>
            <a:r>
              <a:rPr lang="en-US" altLang="zh-CN" b="1" dirty="0"/>
              <a:t>than</a:t>
            </a:r>
            <a:r>
              <a:rPr lang="zh-CN" altLang="en-US" b="1" dirty="0"/>
              <a:t> </a:t>
            </a:r>
            <a:r>
              <a:rPr lang="en-US" altLang="zh-CN" b="1" dirty="0"/>
              <a:t>55%</a:t>
            </a:r>
            <a:r>
              <a:rPr lang="zh-CN" altLang="en-US" b="1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failures,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</a:p>
          <a:p>
            <a:r>
              <a:rPr lang="en-US" altLang="zh-CN" dirty="0"/>
              <a:t>Among</a:t>
            </a:r>
            <a:r>
              <a:rPr lang="zh-CN" altLang="en-US" dirty="0"/>
              <a:t> </a:t>
            </a:r>
            <a:r>
              <a:rPr lang="en-US" altLang="zh-CN" dirty="0"/>
              <a:t>our</a:t>
            </a:r>
            <a:r>
              <a:rPr lang="zh-CN" altLang="en-US" dirty="0"/>
              <a:t> </a:t>
            </a:r>
            <a:r>
              <a:rPr lang="en-US" altLang="zh-CN" dirty="0"/>
              <a:t>subjects,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oracles</a:t>
            </a:r>
            <a:r>
              <a:rPr lang="zh-CN" altLang="en-US" dirty="0"/>
              <a:t> </a:t>
            </a:r>
            <a:r>
              <a:rPr lang="en-US" altLang="zh-CN" dirty="0"/>
              <a:t>contributed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little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11.8%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(45%,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average)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2B2D-2AB1-7A66-A756-EECBA9B3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917" y="2327568"/>
            <a:ext cx="10515600" cy="4351338"/>
          </a:xfrm>
        </p:spPr>
        <p:txBody>
          <a:bodyPr/>
          <a:lstStyle/>
          <a:p>
            <a:r>
              <a:rPr lang="en-US" altLang="zh-CN" dirty="0"/>
              <a:t>Mutation</a:t>
            </a:r>
            <a:r>
              <a:rPr lang="zh-CN" altLang="en-US" dirty="0"/>
              <a:t> </a:t>
            </a:r>
            <a:r>
              <a:rPr lang="en-US" altLang="zh-CN" dirty="0"/>
              <a:t>testing</a:t>
            </a:r>
            <a:r>
              <a:rPr lang="zh-CN" altLang="en-US" dirty="0"/>
              <a:t> </a:t>
            </a:r>
            <a:r>
              <a:rPr lang="en-US" altLang="zh-CN" dirty="0"/>
              <a:t>evaluates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b="1" dirty="0"/>
              <a:t>software</a:t>
            </a:r>
            <a:r>
              <a:rPr lang="zh-CN" altLang="en-US" b="1" dirty="0"/>
              <a:t> </a:t>
            </a:r>
            <a:r>
              <a:rPr lang="en-US" altLang="zh-CN" b="1" dirty="0"/>
              <a:t>overall</a:t>
            </a:r>
            <a:r>
              <a:rPr lang="zh-CN" altLang="en-US" b="1" dirty="0"/>
              <a:t> </a:t>
            </a:r>
            <a:r>
              <a:rPr lang="en-US" altLang="zh-CN" b="1" dirty="0"/>
              <a:t>robustness</a:t>
            </a:r>
          </a:p>
          <a:p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understand</a:t>
            </a:r>
            <a:r>
              <a:rPr lang="zh-CN" altLang="en-US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composition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mutation</a:t>
            </a:r>
            <a:r>
              <a:rPr lang="zh-CN" altLang="en-US" b="1" dirty="0"/>
              <a:t> </a:t>
            </a:r>
            <a:r>
              <a:rPr lang="en-US" altLang="zh-CN" b="1" dirty="0"/>
              <a:t>score</a:t>
            </a:r>
          </a:p>
          <a:p>
            <a:r>
              <a:rPr lang="en-US" altLang="zh-CN" dirty="0"/>
              <a:t>Users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b="1" dirty="0"/>
              <a:t>other</a:t>
            </a:r>
            <a:r>
              <a:rPr lang="zh-CN" altLang="en-US" b="1" dirty="0"/>
              <a:t> </a:t>
            </a:r>
            <a:r>
              <a:rPr lang="en-US" altLang="zh-CN" b="1" dirty="0"/>
              <a:t>options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kill</a:t>
            </a:r>
            <a:r>
              <a:rPr lang="zh-CN" altLang="en-US" b="1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mutant</a:t>
            </a:r>
          </a:p>
          <a:p>
            <a:r>
              <a:rPr lang="en-US" altLang="zh-CN" dirty="0"/>
              <a:t>Relative</a:t>
            </a:r>
            <a:r>
              <a:rPr lang="zh-CN" altLang="en-US" dirty="0"/>
              <a:t> </a:t>
            </a:r>
            <a:r>
              <a:rPr lang="en-US" altLang="zh-CN" dirty="0"/>
              <a:t>importance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failing</a:t>
            </a:r>
            <a:r>
              <a:rPr lang="zh-CN" altLang="en-US" dirty="0"/>
              <a:t> </a:t>
            </a:r>
            <a:r>
              <a:rPr lang="en-US" altLang="zh-CN" dirty="0"/>
              <a:t>causes</a:t>
            </a:r>
            <a:r>
              <a:rPr lang="zh-CN" altLang="en-US" dirty="0"/>
              <a:t> </a:t>
            </a:r>
            <a:r>
              <a:rPr lang="en-US" altLang="zh-CN" b="1" dirty="0"/>
              <a:t>remains</a:t>
            </a:r>
            <a:r>
              <a:rPr lang="zh-CN" altLang="en-US" b="1" dirty="0"/>
              <a:t> </a:t>
            </a:r>
            <a:r>
              <a:rPr lang="en-US" altLang="zh-CN" b="1" dirty="0"/>
              <a:t>to</a:t>
            </a:r>
            <a:r>
              <a:rPr lang="zh-CN" altLang="en-US" b="1" dirty="0"/>
              <a:t> </a:t>
            </a:r>
            <a:r>
              <a:rPr lang="en-US" altLang="zh-CN" b="1" dirty="0"/>
              <a:t>be</a:t>
            </a:r>
            <a:r>
              <a:rPr lang="zh-CN" altLang="en-US" b="1" dirty="0"/>
              <a:t> </a:t>
            </a:r>
            <a:r>
              <a:rPr lang="en-US" altLang="zh-CN" b="1" dirty="0"/>
              <a:t>investigated</a:t>
            </a:r>
          </a:p>
          <a:p>
            <a:r>
              <a:rPr lang="en-US" altLang="zh-CN" dirty="0"/>
              <a:t>Researchers</a:t>
            </a:r>
            <a:r>
              <a:rPr lang="zh-CN" altLang="en-US" dirty="0"/>
              <a:t> </a:t>
            </a:r>
            <a:r>
              <a:rPr lang="en-US" altLang="zh-CN" dirty="0"/>
              <a:t>may</a:t>
            </a:r>
            <a:r>
              <a:rPr lang="zh-CN" altLang="en-US" dirty="0"/>
              <a:t> </a:t>
            </a:r>
            <a:r>
              <a:rPr lang="en-US" altLang="zh-CN" dirty="0"/>
              <a:t>devise</a:t>
            </a:r>
            <a:r>
              <a:rPr lang="zh-CN" altLang="en-US" dirty="0"/>
              <a:t> </a:t>
            </a:r>
            <a:r>
              <a:rPr lang="en-US" altLang="zh-CN" b="1" dirty="0"/>
              <a:t>weighted/specialized</a:t>
            </a:r>
            <a:r>
              <a:rPr lang="zh-CN" altLang="en-US" b="1" dirty="0"/>
              <a:t> </a:t>
            </a:r>
            <a:r>
              <a:rPr lang="en-US" altLang="zh-CN" b="1" dirty="0"/>
              <a:t>mutation</a:t>
            </a:r>
            <a:r>
              <a:rPr lang="zh-CN" altLang="en-US" b="1" dirty="0"/>
              <a:t> </a:t>
            </a:r>
            <a:r>
              <a:rPr lang="en-US" altLang="zh-CN" b="1" dirty="0"/>
              <a:t>metrics</a:t>
            </a:r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1D6B07-288A-015F-20B8-6D50DDADA082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/>
              <a:t>Implication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26CEE-0694-1713-5DE0-226DFFF10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5" y="385571"/>
            <a:ext cx="1272184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8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AD37-10A2-8787-5C5E-63FA932E8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Observation(exogenous</a:t>
            </a:r>
            <a:r>
              <a:rPr lang="zh-CN" altLang="en-US" b="1" dirty="0"/>
              <a:t> </a:t>
            </a:r>
            <a:r>
              <a:rPr lang="en-US" altLang="zh-CN" b="1" dirty="0"/>
              <a:t>crashes)</a:t>
            </a:r>
            <a:r>
              <a:rPr lang="zh-CN" altLang="en-US" b="1" dirty="0"/>
              <a:t> 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B259A-2E3B-A674-6F86-569F103AEB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3600" dirty="0"/>
              <a:t>Dominated</a:t>
            </a:r>
            <a:r>
              <a:rPr lang="zh-CN" altLang="en-US" sz="3600" dirty="0"/>
              <a:t> </a:t>
            </a:r>
            <a:r>
              <a:rPr lang="en-US" altLang="zh-CN" sz="3600" dirty="0"/>
              <a:t>exception</a:t>
            </a:r>
            <a:r>
              <a:rPr lang="zh-CN" altLang="en-US" sz="3600" dirty="0"/>
              <a:t> </a:t>
            </a:r>
            <a:r>
              <a:rPr lang="en-US" altLang="zh-CN" sz="3600" dirty="0"/>
              <a:t>types: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16C1D-9696-3852-AEF3-2FC25984D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512" y="3006726"/>
            <a:ext cx="5157787" cy="368458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err="1"/>
              <a:t>NullPointerException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 err="1"/>
              <a:t>StringIndexOutOfBounds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 err="1"/>
              <a:t>ArrayIndexOutOfBounds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 err="1"/>
              <a:t>IndexOutOfBounds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1BEF04-BF23-02A2-B2B8-F6F66086AD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9024" y="1945635"/>
            <a:ext cx="5183188" cy="3684588"/>
          </a:xfrm>
        </p:spPr>
        <p:txBody>
          <a:bodyPr/>
          <a:lstStyle/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mutators-exception</a:t>
            </a:r>
            <a:r>
              <a:rPr lang="zh-CN" altLang="en-US" dirty="0"/>
              <a:t> </a:t>
            </a:r>
            <a:r>
              <a:rPr lang="en-US" altLang="zh-CN" dirty="0"/>
              <a:t>pairs</a:t>
            </a:r>
            <a:r>
              <a:rPr lang="zh-CN" altLang="en-US" dirty="0"/>
              <a:t> </a:t>
            </a:r>
            <a:r>
              <a:rPr lang="en-US" altLang="zh-CN" dirty="0"/>
              <a:t>contribute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major</a:t>
            </a:r>
            <a:r>
              <a:rPr lang="zh-CN" altLang="en-US" dirty="0"/>
              <a:t> </a:t>
            </a:r>
            <a:r>
              <a:rPr lang="en-US" altLang="zh-CN" dirty="0"/>
              <a:t>proportion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crashes</a:t>
            </a:r>
          </a:p>
          <a:p>
            <a:r>
              <a:rPr lang="en-US" altLang="zh-CN" dirty="0"/>
              <a:t>Some</a:t>
            </a:r>
            <a:r>
              <a:rPr lang="zh-CN" altLang="en-US" dirty="0"/>
              <a:t> </a:t>
            </a:r>
            <a:r>
              <a:rPr lang="en-US" altLang="zh-CN" dirty="0"/>
              <a:t>mutation</a:t>
            </a:r>
            <a:r>
              <a:rPr lang="zh-CN" altLang="en-US" dirty="0"/>
              <a:t> </a:t>
            </a:r>
            <a:r>
              <a:rPr lang="en-US" altLang="zh-CN" dirty="0"/>
              <a:t>operators</a:t>
            </a:r>
            <a:r>
              <a:rPr lang="zh-CN" altLang="en-US" dirty="0"/>
              <a:t> </a:t>
            </a:r>
            <a:r>
              <a:rPr lang="en-US" altLang="zh-CN" dirty="0"/>
              <a:t>tend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lead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exogenous</a:t>
            </a:r>
            <a:r>
              <a:rPr lang="zh-CN" altLang="en-US" dirty="0"/>
              <a:t> </a:t>
            </a:r>
            <a:r>
              <a:rPr lang="en-US" altLang="zh-CN" dirty="0"/>
              <a:t>crashes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related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specific</a:t>
            </a:r>
            <a:r>
              <a:rPr lang="zh-CN" altLang="en-US" dirty="0"/>
              <a:t> </a:t>
            </a:r>
            <a:r>
              <a:rPr lang="en-US" altLang="zh-CN" dirty="0"/>
              <a:t>type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exceptions</a:t>
            </a:r>
          </a:p>
          <a:p>
            <a:endParaRPr lang="en-US" altLang="zh-C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6CE773-04B5-5A81-1280-E0F00AE9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5" y="385571"/>
            <a:ext cx="1272184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0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C2B2D-2AB1-7A66-A756-EECBA9B3F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augment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software</a:t>
            </a:r>
          </a:p>
          <a:p>
            <a:pPr lvl="1"/>
            <a:r>
              <a:rPr lang="en-US" altLang="zh-CN" sz="2800" dirty="0"/>
              <a:t>Recommend</a:t>
            </a:r>
            <a:r>
              <a:rPr lang="zh-CN" altLang="en-US" sz="2800" dirty="0"/>
              <a:t> </a:t>
            </a:r>
            <a:r>
              <a:rPr lang="en-US" altLang="zh-CN" sz="2800" dirty="0"/>
              <a:t>source</a:t>
            </a:r>
            <a:r>
              <a:rPr lang="zh-CN" altLang="en-US" sz="2800" dirty="0"/>
              <a:t> </a:t>
            </a:r>
            <a:r>
              <a:rPr lang="en-US" altLang="zh-CN" sz="2800" dirty="0"/>
              <a:t>code</a:t>
            </a:r>
            <a:r>
              <a:rPr lang="zh-CN" altLang="en-US" sz="2800" dirty="0"/>
              <a:t> </a:t>
            </a:r>
            <a:r>
              <a:rPr lang="en-US" altLang="zh-CN" sz="2800" dirty="0"/>
              <a:t>oracles</a:t>
            </a:r>
          </a:p>
          <a:p>
            <a:pPr lvl="1"/>
            <a:endParaRPr lang="en-US" altLang="zh-CN" sz="2800" dirty="0"/>
          </a:p>
          <a:p>
            <a:r>
              <a:rPr lang="en-US" altLang="zh-CN" dirty="0"/>
              <a:t>Mutation</a:t>
            </a:r>
            <a:r>
              <a:rPr lang="zh-CN" altLang="en-US" dirty="0"/>
              <a:t> </a:t>
            </a:r>
            <a:r>
              <a:rPr lang="en-US" altLang="zh-CN" dirty="0"/>
              <a:t>operators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</a:p>
          <a:p>
            <a:pPr lvl="1"/>
            <a:r>
              <a:rPr lang="en-US" altLang="zh-CN" sz="2800" dirty="0"/>
              <a:t>Mutation</a:t>
            </a:r>
            <a:r>
              <a:rPr lang="zh-CN" altLang="en-US" sz="2800" dirty="0"/>
              <a:t> </a:t>
            </a:r>
            <a:r>
              <a:rPr lang="en-US" altLang="zh-CN" sz="2800" dirty="0"/>
              <a:t>testing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test</a:t>
            </a:r>
            <a:r>
              <a:rPr lang="zh-CN" altLang="en-US" sz="2800" dirty="0"/>
              <a:t> </a:t>
            </a:r>
            <a:r>
              <a:rPr lang="en-US" altLang="zh-CN" sz="2800" dirty="0"/>
              <a:t>assertions</a:t>
            </a:r>
          </a:p>
          <a:p>
            <a:pPr lvl="1"/>
            <a:r>
              <a:rPr lang="en-US" altLang="zh-CN" sz="2800" dirty="0"/>
              <a:t>Crash</a:t>
            </a:r>
            <a:r>
              <a:rPr lang="zh-CN" altLang="en-US" sz="2800" dirty="0"/>
              <a:t> </a:t>
            </a:r>
            <a:r>
              <a:rPr lang="en-US" altLang="zh-CN" sz="2800" dirty="0"/>
              <a:t>Replication</a:t>
            </a:r>
          </a:p>
          <a:p>
            <a:pPr marL="457200" lvl="1" indent="0">
              <a:buNone/>
            </a:pPr>
            <a:endParaRPr lang="en-US" altLang="zh-CN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1D6B07-288A-015F-20B8-6D50DDADA082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/>
              <a:t>Implication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626CEE-0694-1713-5DE0-226DFFF10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25" y="385571"/>
            <a:ext cx="1272184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5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0250" y="829875"/>
            <a:ext cx="8475407" cy="782637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To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Kill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a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Mutant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–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An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Empirical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Study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of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Mutation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Testing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Kills</a:t>
            </a:r>
            <a:endParaRPr lang="zh-CN" alt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25638"/>
            <a:ext cx="9144000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800" dirty="0"/>
              <a:t>Hang</a:t>
            </a:r>
            <a:r>
              <a:rPr lang="zh-CN" altLang="en-US" sz="1800" dirty="0"/>
              <a:t> </a:t>
            </a:r>
            <a:r>
              <a:rPr lang="en-US" altLang="zh-CN" sz="1800" dirty="0"/>
              <a:t>Du</a:t>
            </a:r>
            <a:r>
              <a:rPr lang="en-GB" altLang="zh-CN" sz="1800" baseline="30000" dirty="0"/>
              <a:t>†</a:t>
            </a:r>
            <a:r>
              <a:rPr lang="en-GB" altLang="zh-CN" sz="1800" dirty="0"/>
              <a:t>, Vijay Krishna Palepu</a:t>
            </a:r>
            <a:r>
              <a:rPr lang="en-US" altLang="zh-CN" sz="1800" baseline="30000" dirty="0"/>
              <a:t> ⋆</a:t>
            </a:r>
            <a:r>
              <a:rPr lang="en-GB" altLang="zh-CN" sz="1800" dirty="0"/>
              <a:t>, James A. Jones</a:t>
            </a:r>
            <a:r>
              <a:rPr lang="en-GB" altLang="zh-CN" sz="1800" baseline="30000" dirty="0"/>
              <a:t>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99B01E4E-B9A3-847A-9650-41AF2DF6BC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73B5578-7540-10F7-7841-390223EC68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3E2A9B-A1B6-EE6D-FF5B-AE5183C8C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343" y="2478887"/>
            <a:ext cx="8859314" cy="4128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975614-F528-7CDF-9739-D7076BCA3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0850"/>
            <a:ext cx="2633663" cy="12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2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788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0D619-9731-DD72-A9C3-63282AD7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Unveiled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843D3-CF87-6561-D3CD-2D89B5A84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b="1" dirty="0"/>
              <a:t>Redundant</a:t>
            </a:r>
            <a:r>
              <a:rPr lang="zh-CN" altLang="en-US" b="1" dirty="0"/>
              <a:t> </a:t>
            </a:r>
            <a:r>
              <a:rPr lang="en-US" altLang="zh-CN" b="1" dirty="0"/>
              <a:t>mutant,</a:t>
            </a:r>
            <a:r>
              <a:rPr lang="zh-CN" altLang="en-US" b="1" dirty="0"/>
              <a:t> </a:t>
            </a:r>
            <a:r>
              <a:rPr lang="en-US" altLang="zh-CN" b="1" dirty="0"/>
              <a:t>Subsuming</a:t>
            </a:r>
            <a:r>
              <a:rPr lang="zh-CN" altLang="en-US" b="1" dirty="0"/>
              <a:t> </a:t>
            </a:r>
            <a:r>
              <a:rPr lang="en-US" altLang="zh-CN" b="1" dirty="0"/>
              <a:t>mutant,</a:t>
            </a:r>
            <a:r>
              <a:rPr lang="zh-CN" altLang="en-US" b="1" dirty="0"/>
              <a:t> </a:t>
            </a:r>
            <a:r>
              <a:rPr lang="en-US" altLang="zh-CN" b="1" dirty="0"/>
              <a:t>trivial</a:t>
            </a:r>
            <a:r>
              <a:rPr lang="zh-CN" altLang="en-US" b="1" dirty="0"/>
              <a:t> </a:t>
            </a:r>
            <a:r>
              <a:rPr lang="en-US" altLang="zh-CN" b="1" dirty="0"/>
              <a:t>mutant</a:t>
            </a:r>
          </a:p>
          <a:p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dirty="0"/>
              <a:t>way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implement</a:t>
            </a:r>
            <a:r>
              <a:rPr lang="zh-CN" altLang="en-US" dirty="0"/>
              <a:t> </a:t>
            </a:r>
            <a:r>
              <a:rPr lang="en-US" altLang="zh-CN" b="1" dirty="0"/>
              <a:t>mutation</a:t>
            </a:r>
            <a:r>
              <a:rPr lang="zh-CN" altLang="en-US" b="1" dirty="0"/>
              <a:t> </a:t>
            </a:r>
            <a:r>
              <a:rPr lang="en-US" altLang="zh-CN" b="1" dirty="0"/>
              <a:t>testing</a:t>
            </a:r>
            <a:r>
              <a:rPr lang="zh-CN" altLang="en-US" b="1" dirty="0"/>
              <a:t> </a:t>
            </a:r>
            <a:r>
              <a:rPr lang="en-US" altLang="zh-CN" b="1" dirty="0"/>
              <a:t>tool</a:t>
            </a:r>
          </a:p>
          <a:p>
            <a:r>
              <a:rPr lang="en-US" altLang="zh-CN" dirty="0"/>
              <a:t>Impact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b="1" dirty="0"/>
              <a:t>mutation-based</a:t>
            </a:r>
            <a:r>
              <a:rPr lang="zh-CN" altLang="en-US" b="1" dirty="0"/>
              <a:t> </a:t>
            </a:r>
            <a:r>
              <a:rPr lang="en-US" altLang="zh-CN" b="1" dirty="0"/>
              <a:t>analysis</a:t>
            </a:r>
          </a:p>
          <a:p>
            <a:pPr lvl="1"/>
            <a:r>
              <a:rPr lang="en-US" altLang="zh-CN" dirty="0"/>
              <a:t>Mutation-based</a:t>
            </a:r>
            <a:r>
              <a:rPr lang="zh-CN" altLang="en-US" dirty="0"/>
              <a:t> </a:t>
            </a:r>
            <a:r>
              <a:rPr lang="en-US" altLang="zh-CN" dirty="0"/>
              <a:t>fault-localization</a:t>
            </a:r>
          </a:p>
          <a:p>
            <a:pPr lvl="1"/>
            <a:r>
              <a:rPr lang="en-US" altLang="zh-CN" dirty="0"/>
              <a:t>Mutation-based</a:t>
            </a:r>
            <a:r>
              <a:rPr lang="zh-CN" altLang="en-US" dirty="0"/>
              <a:t> </a:t>
            </a: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prioritization</a:t>
            </a:r>
          </a:p>
          <a:p>
            <a:r>
              <a:rPr lang="en-US" altLang="zh-CN" dirty="0"/>
              <a:t>Choices</a:t>
            </a:r>
            <a:r>
              <a:rPr lang="zh-CN" altLang="en-US" dirty="0"/>
              <a:t> </a:t>
            </a:r>
            <a:r>
              <a:rPr lang="en-US" altLang="zh-CN" dirty="0"/>
              <a:t>made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b="1" dirty="0"/>
              <a:t>developers</a:t>
            </a:r>
          </a:p>
          <a:p>
            <a:r>
              <a:rPr lang="en-US" altLang="zh-CN" dirty="0"/>
              <a:t>Discovering</a:t>
            </a:r>
            <a:r>
              <a:rPr lang="zh-CN" altLang="en-US" dirty="0"/>
              <a:t> </a:t>
            </a:r>
            <a:r>
              <a:rPr lang="en-US" altLang="zh-CN" dirty="0"/>
              <a:t>better</a:t>
            </a:r>
            <a:r>
              <a:rPr lang="zh-CN" altLang="en-US" dirty="0"/>
              <a:t> </a:t>
            </a:r>
            <a:r>
              <a:rPr lang="en-US" altLang="zh-CN" b="1" dirty="0"/>
              <a:t>mutation</a:t>
            </a:r>
            <a:r>
              <a:rPr lang="zh-CN" altLang="en-US" b="1" dirty="0"/>
              <a:t> </a:t>
            </a:r>
            <a:r>
              <a:rPr lang="en-US" altLang="zh-CN" b="1" dirty="0"/>
              <a:t>operators</a:t>
            </a:r>
            <a:r>
              <a:rPr lang="en-US" altLang="zh-CN" dirty="0"/>
              <a:t>?</a:t>
            </a:r>
          </a:p>
          <a:p>
            <a:pPr lvl="1"/>
            <a:r>
              <a:rPr lang="en-US" altLang="zh-CN" dirty="0"/>
              <a:t>What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better?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F639A1-ED9F-E9BB-B51F-5872D9D34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87" y="1841352"/>
            <a:ext cx="11727425" cy="31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7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9997A-04F2-96B0-E3F7-1FAA2907D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44" y="1519085"/>
            <a:ext cx="11712512" cy="345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3BFA-C6B8-DF85-8A32-BDDC4BFB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Background:</a:t>
            </a:r>
            <a:r>
              <a:rPr lang="zh-CN" altLang="en-US" b="1" dirty="0"/>
              <a:t> </a:t>
            </a:r>
            <a:r>
              <a:rPr lang="en-US" altLang="zh-CN" b="1" dirty="0"/>
              <a:t>Mutation</a:t>
            </a:r>
            <a:r>
              <a:rPr lang="zh-CN" altLang="en-US" b="1" dirty="0"/>
              <a:t> </a:t>
            </a:r>
            <a:r>
              <a:rPr lang="en-US" altLang="zh-CN" b="1" dirty="0"/>
              <a:t>Testing</a:t>
            </a:r>
            <a:endParaRPr lang="en-US" b="1" dirty="0"/>
          </a:p>
        </p:txBody>
      </p:sp>
      <p:pic>
        <p:nvPicPr>
          <p:cNvPr id="1026" name="Picture 2" descr="Image result for mutation testing">
            <a:extLst>
              <a:ext uri="{FF2B5EF4-FFF2-40B4-BE49-F238E27FC236}">
                <a16:creationId xmlns:a16="http://schemas.microsoft.com/office/drawing/2014/main" id="{E5B21FF4-3C93-B499-9F9F-C261904B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59" y="1855164"/>
            <a:ext cx="60198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F8AF99-FB1A-4D60-D4F2-62E9C370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13" y="2813001"/>
            <a:ext cx="3976687" cy="615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dirty="0"/>
              <a:t>Test</a:t>
            </a:r>
            <a:r>
              <a:rPr lang="zh-CN" altLang="en-US" dirty="0"/>
              <a:t> </a:t>
            </a:r>
            <a:r>
              <a:rPr lang="en-US" altLang="zh-CN" dirty="0"/>
              <a:t>failures</a:t>
            </a:r>
            <a:r>
              <a:rPr lang="zh-CN" altLang="en-US" dirty="0"/>
              <a:t> </a:t>
            </a:r>
            <a:r>
              <a:rPr lang="en-US" altLang="zh-CN" dirty="0"/>
              <a:t>kill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mutant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D5E04-9E8F-DE60-FAE1-D42D521298A8}"/>
              </a:ext>
            </a:extLst>
          </p:cNvPr>
          <p:cNvSpPr txBox="1"/>
          <p:nvPr/>
        </p:nvSpPr>
        <p:spPr>
          <a:xfrm>
            <a:off x="2434578" y="4893663"/>
            <a:ext cx="84529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zh-CN" sz="3200" dirty="0"/>
              <a:t>Purpose:</a:t>
            </a:r>
            <a:r>
              <a:rPr lang="zh-CN" altLang="en-US" sz="3200" dirty="0"/>
              <a:t> </a:t>
            </a:r>
            <a:r>
              <a:rPr lang="en-US" altLang="zh-CN" sz="3200" dirty="0"/>
              <a:t>Evaluate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quality</a:t>
            </a:r>
            <a:r>
              <a:rPr lang="zh-CN" altLang="en-US" sz="3200" dirty="0"/>
              <a:t> </a:t>
            </a:r>
            <a:r>
              <a:rPr lang="en-US" altLang="zh-CN" sz="3200" dirty="0"/>
              <a:t>of</a:t>
            </a:r>
            <a:r>
              <a:rPr lang="zh-CN" altLang="en-US" sz="3200" dirty="0"/>
              <a:t> </a:t>
            </a:r>
            <a:r>
              <a:rPr lang="en-US" altLang="zh-CN" sz="3200" dirty="0"/>
              <a:t>the</a:t>
            </a:r>
            <a:r>
              <a:rPr lang="zh-CN" altLang="en-US" sz="3200" dirty="0"/>
              <a:t> </a:t>
            </a:r>
            <a:r>
              <a:rPr lang="en-US" altLang="zh-CN" sz="3200" dirty="0"/>
              <a:t>test</a:t>
            </a:r>
            <a:r>
              <a:rPr lang="zh-CN" altLang="en-US" sz="3200" dirty="0"/>
              <a:t> </a:t>
            </a:r>
            <a:r>
              <a:rPr lang="en-US" altLang="zh-CN" sz="3200" dirty="0"/>
              <a:t>suite.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DE3DB-3D78-B0FA-D48B-D5237D94E450}"/>
              </a:ext>
            </a:extLst>
          </p:cNvPr>
          <p:cNvSpPr txBox="1"/>
          <p:nvPr/>
        </p:nvSpPr>
        <p:spPr>
          <a:xfrm>
            <a:off x="2347784" y="6508864"/>
            <a:ext cx="112817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2">
                    <a:lumMod val="90000"/>
                  </a:schemeClr>
                </a:solidFill>
              </a:rPr>
              <a:t>Image</a:t>
            </a:r>
            <a:r>
              <a:rPr lang="zh-CN" altLang="en-US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altLang="zh-CN" sz="1000" dirty="0">
                <a:solidFill>
                  <a:schemeClr val="bg2">
                    <a:lumMod val="90000"/>
                  </a:schemeClr>
                </a:solidFill>
              </a:rPr>
              <a:t>from</a:t>
            </a:r>
            <a:r>
              <a:rPr lang="zh-CN" altLang="en-US" sz="1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000" dirty="0">
                <a:solidFill>
                  <a:schemeClr val="bg2">
                    <a:lumMod val="90000"/>
                  </a:schemeClr>
                </a:solidFill>
              </a:rPr>
              <a:t>https://</a:t>
            </a:r>
            <a:r>
              <a:rPr lang="en-US" sz="1000" dirty="0" err="1">
                <a:solidFill>
                  <a:schemeClr val="bg2">
                    <a:lumMod val="90000"/>
                  </a:schemeClr>
                </a:solidFill>
              </a:rPr>
              <a:t>learndevtestops.com</a:t>
            </a:r>
            <a:r>
              <a:rPr lang="en-US" sz="1000" dirty="0">
                <a:solidFill>
                  <a:schemeClr val="bg2">
                    <a:lumMod val="90000"/>
                  </a:schemeClr>
                </a:solidFill>
              </a:rPr>
              <a:t>/2019/12/11/mutation-testing-different-yet-powerful-way-of-testing-your-code/</a:t>
            </a:r>
          </a:p>
        </p:txBody>
      </p:sp>
    </p:spTree>
    <p:extLst>
      <p:ext uri="{BB962C8B-B14F-4D97-AF65-F5344CB8AC3E}">
        <p14:creationId xmlns:p14="http://schemas.microsoft.com/office/powerpoint/2010/main" val="2628831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38BA10-7713-277C-BB17-7DC8D50D5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89" y="1533833"/>
            <a:ext cx="11864221" cy="35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4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E84A84-E9FC-D7F0-DEAF-535763338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81329"/>
            <a:ext cx="7772400" cy="529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57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83113-022E-57E8-9D9B-88DBE598A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87" y="442451"/>
            <a:ext cx="10210548" cy="553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90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A2405-1B14-6D6E-98AF-A3CCC299E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9893"/>
            <a:ext cx="10515600" cy="1325563"/>
          </a:xfrm>
          <a:solidFill>
            <a:srgbClr val="A8CCA2"/>
          </a:solidFill>
        </p:spPr>
        <p:txBody>
          <a:bodyPr/>
          <a:lstStyle/>
          <a:p>
            <a:pPr algn="ctr"/>
            <a:r>
              <a:rPr lang="en-US" altLang="zh-CN" b="1" dirty="0"/>
              <a:t>1.</a:t>
            </a:r>
            <a:r>
              <a:rPr lang="zh-CN" altLang="en-US" b="1" dirty="0"/>
              <a:t> </a:t>
            </a:r>
            <a:r>
              <a:rPr lang="en-US" altLang="zh-CN" b="1" dirty="0"/>
              <a:t>Test</a:t>
            </a:r>
            <a:r>
              <a:rPr lang="zh-CN" altLang="en-US" b="1" dirty="0"/>
              <a:t> </a:t>
            </a:r>
            <a:r>
              <a:rPr lang="en-US" altLang="zh-CN" b="1" dirty="0"/>
              <a:t>Oracles</a:t>
            </a:r>
            <a:r>
              <a:rPr lang="zh-CN" altLang="en-US" b="1" dirty="0"/>
              <a:t> </a:t>
            </a:r>
            <a:r>
              <a:rPr lang="en-US" altLang="zh-CN" b="1" dirty="0"/>
              <a:t>Kill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Mutant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53CA4-BCF4-E5B6-D5F4-FB4D8F43C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Assumption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CFC18-591C-AF82-8206-AA4EDCA67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71" y="2425964"/>
            <a:ext cx="7772400" cy="3150659"/>
          </a:xfrm>
          <a:prstGeom prst="rect">
            <a:avLst/>
          </a:prstGeom>
        </p:spPr>
      </p:pic>
      <p:sp>
        <p:nvSpPr>
          <p:cNvPr id="7" name="Line Callout 2 (Border and Accent Bar) 6">
            <a:extLst>
              <a:ext uri="{FF2B5EF4-FFF2-40B4-BE49-F238E27FC236}">
                <a16:creationId xmlns:a16="http://schemas.microsoft.com/office/drawing/2014/main" id="{AFEB5BFE-479D-F54E-CABA-A15D7D94CCB3}"/>
              </a:ext>
            </a:extLst>
          </p:cNvPr>
          <p:cNvSpPr/>
          <p:nvPr/>
        </p:nvSpPr>
        <p:spPr>
          <a:xfrm>
            <a:off x="9859784" y="2826955"/>
            <a:ext cx="2185987" cy="885825"/>
          </a:xfrm>
          <a:prstGeom prst="accentBorderCallout2">
            <a:avLst/>
          </a:prstGeom>
          <a:solidFill>
            <a:srgbClr val="A8CCA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Oracles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C43C8-2843-B2EF-DCBD-767F23A79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Crashes</a:t>
            </a:r>
            <a:r>
              <a:rPr lang="zh-CN" altLang="en-US" b="1" dirty="0"/>
              <a:t> </a:t>
            </a:r>
            <a:r>
              <a:rPr lang="en-US" altLang="zh-CN" b="1" dirty="0"/>
              <a:t>Kill</a:t>
            </a:r>
            <a:r>
              <a:rPr lang="zh-CN" altLang="en-US" b="1" dirty="0"/>
              <a:t> </a:t>
            </a:r>
            <a:r>
              <a:rPr lang="en-US" altLang="zh-CN" b="1" dirty="0"/>
              <a:t>Mutants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34914-F88A-0D75-9ADB-63C3AFF28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Substantial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number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crashes</a:t>
                </a:r>
              </a:p>
              <a:p>
                <a:r>
                  <a:rPr lang="en-US" altLang="zh-CN" dirty="0"/>
                  <a:t>Past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Research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report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crashes</a:t>
                </a:r>
              </a:p>
              <a:p>
                <a:pPr lvl="1"/>
                <a:r>
                  <a:rPr lang="en-US" altLang="zh-CN" dirty="0"/>
                  <a:t>David Schuler and Andreas Zeller. 2011. Assessing Oracle Quality with Checked Coverage. ICST.</a:t>
                </a:r>
              </a:p>
              <a:p>
                <a:pPr lvl="1"/>
                <a:r>
                  <a:rPr lang="en-US" altLang="zh-CN" dirty="0"/>
                  <a:t>René Just, Bob Kurtz, and Paul Ammann. 2017. Inferring mutant utility from program context. ISSTA. </a:t>
                </a:r>
              </a:p>
              <a:p>
                <a:pPr lvl="1"/>
                <a:r>
                  <a:rPr lang="en-US" altLang="zh-CN" dirty="0"/>
                  <a:t>…...</a:t>
                </a:r>
              </a:p>
              <a:p>
                <a:pPr marL="0" indent="0">
                  <a:buNone/>
                </a:pPr>
                <a:r>
                  <a:rPr lang="en-US" altLang="zh-CN" i="1" dirty="0">
                    <a:latin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𝑢𝑡𝑎𝑡𝑖𝑜𝑛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𝑆𝑐𝑜𝑟𝑒</m:t>
                    </m:r>
                  </m:oMath>
                </a14:m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𝐾𝑖𝑙𝑙𝑒𝑑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𝑀𝑢𝑡𝑎𝑛𝑡𝑠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𝑁𝑜𝑛</m:t>
                        </m:r>
                        <m:r>
                          <m:rPr>
                            <m:nor/>
                          </m:rPr>
                          <a:rPr lang="en-US" altLang="zh-CN" dirty="0"/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𝐸𝑞𝑢𝑖𝑣𝑎𝑙𝑒𝑛𝑡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𝑀𝑢𝑡𝑎𝑛𝑡𝑠</m:t>
                        </m:r>
                      </m:den>
                    </m:f>
                  </m:oMath>
                </a14:m>
                <a:r>
                  <a:rPr lang="zh-CN" altLang="en-US" dirty="0"/>
                  <a:t>   </a:t>
                </a:r>
                <a:endParaRPr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34914-F88A-0D75-9ADB-63C3AFF28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Callout 1 (Accent Bar) 5">
            <a:extLst>
              <a:ext uri="{FF2B5EF4-FFF2-40B4-BE49-F238E27FC236}">
                <a16:creationId xmlns:a16="http://schemas.microsoft.com/office/drawing/2014/main" id="{9EA2B450-7D75-F5C5-B82A-16D4432E9DED}"/>
              </a:ext>
            </a:extLst>
          </p:cNvPr>
          <p:cNvSpPr/>
          <p:nvPr/>
        </p:nvSpPr>
        <p:spPr>
          <a:xfrm>
            <a:off x="6843712" y="3929063"/>
            <a:ext cx="1243013" cy="728662"/>
          </a:xfrm>
          <a:prstGeom prst="accentCallout1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crashes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262C-A10C-6CAD-64B8-7B0546FEF24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pPr algn="ctr"/>
            <a:r>
              <a:rPr lang="en-US" altLang="zh-CN" b="1" dirty="0"/>
              <a:t>2.</a:t>
            </a:r>
            <a:r>
              <a:rPr lang="zh-CN" altLang="en-US" b="1" dirty="0"/>
              <a:t> </a:t>
            </a:r>
            <a:r>
              <a:rPr lang="en-US" altLang="zh-CN" b="1" dirty="0"/>
              <a:t>Source-code</a:t>
            </a:r>
            <a:r>
              <a:rPr lang="zh-CN" altLang="en-US" b="1" dirty="0"/>
              <a:t> </a:t>
            </a:r>
            <a:r>
              <a:rPr lang="en-US" altLang="zh-CN" b="1" dirty="0"/>
              <a:t>Oracles</a:t>
            </a:r>
            <a:r>
              <a:rPr lang="zh-CN" altLang="en-US" b="1" dirty="0"/>
              <a:t> </a:t>
            </a:r>
            <a:r>
              <a:rPr lang="en-US" altLang="zh-CN" b="1" dirty="0"/>
              <a:t>Kill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Mutant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0DFB8-B6F4-BD00-4D6F-E1B271C82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72082"/>
            <a:ext cx="7772400" cy="1299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014BF4-ED4D-00D5-461E-A2F387E3F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85169"/>
            <a:ext cx="7772400" cy="1586913"/>
          </a:xfrm>
          <a:prstGeom prst="rect">
            <a:avLst/>
          </a:prstGeom>
        </p:spPr>
      </p:pic>
      <p:sp>
        <p:nvSpPr>
          <p:cNvPr id="10" name="Line Callout 2 (Border and Accent Bar) 9">
            <a:extLst>
              <a:ext uri="{FF2B5EF4-FFF2-40B4-BE49-F238E27FC236}">
                <a16:creationId xmlns:a16="http://schemas.microsoft.com/office/drawing/2014/main" id="{365C6201-5D1D-78F3-AA99-C1A55507B978}"/>
              </a:ext>
            </a:extLst>
          </p:cNvPr>
          <p:cNvSpPr/>
          <p:nvPr/>
        </p:nvSpPr>
        <p:spPr>
          <a:xfrm>
            <a:off x="9749425" y="2543175"/>
            <a:ext cx="2185987" cy="885825"/>
          </a:xfrm>
          <a:prstGeom prst="accentBorderCallout2">
            <a:avLst/>
          </a:prstGeom>
          <a:solidFill>
            <a:srgbClr val="9999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Source-Code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Oracles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3BF446-2D1B-F191-5454-FDEA3133FBE3}"/>
              </a:ext>
            </a:extLst>
          </p:cNvPr>
          <p:cNvSpPr txBox="1"/>
          <p:nvPr/>
        </p:nvSpPr>
        <p:spPr>
          <a:xfrm>
            <a:off x="2286001" y="5646113"/>
            <a:ext cx="556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Defensive</a:t>
            </a:r>
            <a:r>
              <a:rPr lang="zh-CN" altLang="en-US" sz="2400" dirty="0"/>
              <a:t> </a:t>
            </a:r>
            <a:r>
              <a:rPr lang="en-US" altLang="zh-CN" sz="2400" dirty="0"/>
              <a:t>Programming</a:t>
            </a:r>
          </a:p>
          <a:p>
            <a:r>
              <a:rPr lang="en-US" altLang="zh-CN" sz="2400" dirty="0"/>
              <a:t>Pre-condition/Post-condition</a:t>
            </a:r>
            <a:r>
              <a:rPr lang="zh-CN" altLang="en-US" sz="2400" dirty="0"/>
              <a:t> </a:t>
            </a:r>
            <a:r>
              <a:rPr lang="en-US" altLang="zh-CN" sz="2400" dirty="0"/>
              <a:t>Checks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AD3528-0EBA-65EE-5DDA-847626DA3CB8}"/>
              </a:ext>
            </a:extLst>
          </p:cNvPr>
          <p:cNvSpPr txBox="1"/>
          <p:nvPr/>
        </p:nvSpPr>
        <p:spPr>
          <a:xfrm>
            <a:off x="11839903" y="-1576552"/>
            <a:ext cx="184731" cy="369332"/>
          </a:xfrm>
          <a:prstGeom prst="rect">
            <a:avLst/>
          </a:prstGeom>
          <a:solidFill>
            <a:srgbClr val="9999FF"/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AB8A-FC91-B63D-1462-6D2141E5A8F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A9A4"/>
          </a:solidFill>
        </p:spPr>
        <p:txBody>
          <a:bodyPr/>
          <a:lstStyle/>
          <a:p>
            <a:pPr algn="ctr"/>
            <a:r>
              <a:rPr lang="en-US" altLang="zh-CN" b="1" dirty="0"/>
              <a:t>3.</a:t>
            </a:r>
            <a:r>
              <a:rPr lang="zh-CN" altLang="en-US" b="1" dirty="0"/>
              <a:t> </a:t>
            </a:r>
            <a:r>
              <a:rPr lang="en-US" altLang="zh-CN" b="1" dirty="0"/>
              <a:t>Exogenous</a:t>
            </a:r>
            <a:r>
              <a:rPr lang="zh-CN" altLang="en-US" b="1" dirty="0"/>
              <a:t> </a:t>
            </a:r>
            <a:r>
              <a:rPr lang="en-US" altLang="zh-CN" b="1" dirty="0"/>
              <a:t>Crashes</a:t>
            </a:r>
            <a:r>
              <a:rPr lang="zh-CN" altLang="en-US" b="1" dirty="0"/>
              <a:t> </a:t>
            </a:r>
            <a:r>
              <a:rPr lang="en-US" altLang="zh-CN" b="1" dirty="0"/>
              <a:t>Kill</a:t>
            </a:r>
            <a:r>
              <a:rPr lang="zh-CN" altLang="en-US" b="1" dirty="0"/>
              <a:t> </a:t>
            </a:r>
            <a:r>
              <a:rPr lang="en-US" altLang="zh-CN" b="1" dirty="0"/>
              <a:t>the</a:t>
            </a:r>
            <a:r>
              <a:rPr lang="zh-CN" altLang="en-US" b="1" dirty="0"/>
              <a:t> </a:t>
            </a:r>
            <a:r>
              <a:rPr lang="en-US" altLang="zh-CN" b="1" dirty="0"/>
              <a:t>Mutant</a:t>
            </a:r>
            <a:endParaRPr lang="en-US" b="1" dirty="0"/>
          </a:p>
        </p:txBody>
      </p:sp>
      <p:sp>
        <p:nvSpPr>
          <p:cNvPr id="5" name="Line Callout 2 (Border and Accent Bar) 4">
            <a:extLst>
              <a:ext uri="{FF2B5EF4-FFF2-40B4-BE49-F238E27FC236}">
                <a16:creationId xmlns:a16="http://schemas.microsoft.com/office/drawing/2014/main" id="{03ECE20B-A526-9969-DF79-578DA493F8B2}"/>
              </a:ext>
            </a:extLst>
          </p:cNvPr>
          <p:cNvSpPr/>
          <p:nvPr/>
        </p:nvSpPr>
        <p:spPr>
          <a:xfrm>
            <a:off x="9722234" y="2174067"/>
            <a:ext cx="2185987" cy="885825"/>
          </a:xfrm>
          <a:prstGeom prst="accentBorderCallout2">
            <a:avLst/>
          </a:prstGeom>
          <a:solidFill>
            <a:srgbClr val="FFA9A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Exogenous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Crashes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69457A-195E-3B93-4158-2770DD4D99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367742"/>
            <a:ext cx="7823200" cy="1384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C5DE90-2CDB-9F92-C9E7-B7F17B5023F7}"/>
              </a:ext>
            </a:extLst>
          </p:cNvPr>
          <p:cNvSpPr txBox="1"/>
          <p:nvPr/>
        </p:nvSpPr>
        <p:spPr>
          <a:xfrm>
            <a:off x="2134476" y="4429096"/>
            <a:ext cx="652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Java</a:t>
            </a:r>
            <a:r>
              <a:rPr lang="zh-CN" altLang="en-US" sz="2400" dirty="0"/>
              <a:t> </a:t>
            </a:r>
            <a:r>
              <a:rPr lang="en-US" altLang="zh-CN" sz="2400" dirty="0"/>
              <a:t>Virtual</a:t>
            </a:r>
            <a:r>
              <a:rPr lang="zh-CN" altLang="en-US" sz="2400" dirty="0"/>
              <a:t> </a:t>
            </a:r>
            <a:r>
              <a:rPr lang="en-US" altLang="zh-CN" sz="2400" dirty="0"/>
              <a:t>Machine</a:t>
            </a:r>
          </a:p>
          <a:p>
            <a:r>
              <a:rPr lang="en-US" altLang="zh-CN" sz="2400" dirty="0"/>
              <a:t>Third-Party</a:t>
            </a:r>
            <a:r>
              <a:rPr lang="zh-CN" altLang="en-US" sz="2400" dirty="0"/>
              <a:t> </a:t>
            </a:r>
            <a:r>
              <a:rPr lang="en-US" altLang="zh-CN" sz="2400" dirty="0"/>
              <a:t>Libraries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24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8899B-36FA-B586-F3D1-F1EE9CEC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Taxonomy</a:t>
            </a:r>
            <a:r>
              <a:rPr lang="zh-CN" altLang="en-US" b="1" dirty="0"/>
              <a:t> </a:t>
            </a:r>
            <a:r>
              <a:rPr lang="en-US" altLang="zh-CN" b="1" dirty="0"/>
              <a:t>of</a:t>
            </a:r>
            <a:r>
              <a:rPr lang="zh-CN" altLang="en-US" b="1" dirty="0"/>
              <a:t> </a:t>
            </a:r>
            <a:r>
              <a:rPr lang="en-US" altLang="zh-CN" b="1" dirty="0"/>
              <a:t>Mutant</a:t>
            </a:r>
            <a:r>
              <a:rPr lang="zh-CN" altLang="en-US" b="1" dirty="0"/>
              <a:t> </a:t>
            </a:r>
            <a:r>
              <a:rPr lang="en-US" altLang="zh-CN" b="1" dirty="0"/>
              <a:t>Killing</a:t>
            </a:r>
            <a:r>
              <a:rPr lang="zh-CN" altLang="en-US" b="1" dirty="0"/>
              <a:t> </a:t>
            </a:r>
            <a:r>
              <a:rPr lang="en-US" altLang="zh-CN" b="1" dirty="0"/>
              <a:t>Reasons</a:t>
            </a:r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20B886-D941-D8E5-31FF-07138015C0A1}"/>
              </a:ext>
            </a:extLst>
          </p:cNvPr>
          <p:cNvSpPr txBox="1">
            <a:spLocks/>
          </p:cNvSpPr>
          <p:nvPr/>
        </p:nvSpPr>
        <p:spPr>
          <a:xfrm>
            <a:off x="2305707" y="1640325"/>
            <a:ext cx="7580586" cy="882158"/>
          </a:xfrm>
          <a:prstGeom prst="rect">
            <a:avLst/>
          </a:prstGeom>
          <a:solidFill>
            <a:srgbClr val="A8CCA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/>
              <a:t>1.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Test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Oracle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Failures</a:t>
            </a:r>
            <a:endParaRPr lang="en-US" sz="3200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15A06A-EFFE-8628-94B4-B91C19BF7752}"/>
              </a:ext>
            </a:extLst>
          </p:cNvPr>
          <p:cNvSpPr txBox="1">
            <a:spLocks/>
          </p:cNvSpPr>
          <p:nvPr/>
        </p:nvSpPr>
        <p:spPr>
          <a:xfrm>
            <a:off x="2305707" y="2522482"/>
            <a:ext cx="7580586" cy="882157"/>
          </a:xfrm>
          <a:prstGeom prst="rect">
            <a:avLst/>
          </a:prstGeom>
          <a:solidFill>
            <a:srgbClr val="9999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/>
              <a:t>2.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Source-code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Oracles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Failures</a:t>
            </a:r>
            <a:endParaRPr lang="en-US" sz="32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C0A68F5-26A9-D2C6-3088-1FE821FBCE35}"/>
              </a:ext>
            </a:extLst>
          </p:cNvPr>
          <p:cNvSpPr txBox="1">
            <a:spLocks/>
          </p:cNvSpPr>
          <p:nvPr/>
        </p:nvSpPr>
        <p:spPr>
          <a:xfrm>
            <a:off x="2305707" y="3404639"/>
            <a:ext cx="7580586" cy="882158"/>
          </a:xfrm>
          <a:prstGeom prst="rect">
            <a:avLst/>
          </a:prstGeom>
          <a:solidFill>
            <a:srgbClr val="FFA9A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/>
              <a:t>3.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Exogenous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Crashes</a:t>
            </a:r>
            <a:endParaRPr lang="en-US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8C931-7720-2F1E-09CF-E7F17742DD84}"/>
              </a:ext>
            </a:extLst>
          </p:cNvPr>
          <p:cNvSpPr txBox="1"/>
          <p:nvPr/>
        </p:nvSpPr>
        <p:spPr>
          <a:xfrm>
            <a:off x="3195145" y="4863732"/>
            <a:ext cx="5801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Evaluate</a:t>
            </a:r>
            <a:r>
              <a:rPr lang="zh-CN" altLang="en-US" sz="4000" dirty="0"/>
              <a:t> </a:t>
            </a:r>
            <a:r>
              <a:rPr lang="en-US" altLang="zh-CN" sz="4000" dirty="0"/>
              <a:t>the</a:t>
            </a:r>
            <a:r>
              <a:rPr lang="zh-CN" altLang="en-US" sz="4000" dirty="0"/>
              <a:t> </a:t>
            </a:r>
            <a:r>
              <a:rPr lang="en-US" altLang="zh-CN" sz="4000" dirty="0"/>
              <a:t>Test</a:t>
            </a:r>
            <a:r>
              <a:rPr lang="zh-CN" altLang="en-US" sz="4000" dirty="0"/>
              <a:t> </a:t>
            </a:r>
            <a:r>
              <a:rPr lang="en-US" altLang="zh-CN" sz="4000" dirty="0"/>
              <a:t>Suite?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86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1113-1B05-2874-F6B9-43D9D2949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Experiment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8B89E-0F79-05F3-6C6A-DB8C34484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en-US" altLang="zh-CN" sz="3000" dirty="0"/>
              <a:t>Approach:</a:t>
            </a:r>
          </a:p>
          <a:p>
            <a:pPr lvl="3"/>
            <a:r>
              <a:rPr lang="en-US" altLang="zh-CN" sz="2800" dirty="0"/>
              <a:t>Customized</a:t>
            </a:r>
            <a:r>
              <a:rPr lang="zh-CN" altLang="en-US" sz="2800" dirty="0"/>
              <a:t> </a:t>
            </a:r>
            <a:r>
              <a:rPr lang="en-US" altLang="zh-CN" sz="2800" dirty="0"/>
              <a:t>Instrumentation</a:t>
            </a:r>
            <a:r>
              <a:rPr lang="zh-CN" altLang="en-US" sz="2800" dirty="0"/>
              <a:t> </a:t>
            </a:r>
            <a:r>
              <a:rPr lang="en-US" altLang="zh-CN" sz="2800" dirty="0"/>
              <a:t>(ASM)</a:t>
            </a:r>
          </a:p>
          <a:p>
            <a:pPr lvl="3"/>
            <a:r>
              <a:rPr lang="en-US" altLang="zh-CN" sz="2800" dirty="0"/>
              <a:t>PIT</a:t>
            </a:r>
            <a:r>
              <a:rPr lang="zh-CN" altLang="en-US" sz="2800" dirty="0"/>
              <a:t> </a:t>
            </a:r>
            <a:r>
              <a:rPr lang="en-US" altLang="zh-CN" sz="2800" dirty="0"/>
              <a:t>extension</a:t>
            </a:r>
          </a:p>
          <a:p>
            <a:pPr lvl="2"/>
            <a:r>
              <a:rPr lang="en-US" altLang="zh-CN" sz="3000" dirty="0"/>
              <a:t>10</a:t>
            </a:r>
            <a:r>
              <a:rPr lang="zh-CN" altLang="en-US" sz="3000" dirty="0"/>
              <a:t> </a:t>
            </a:r>
            <a:r>
              <a:rPr lang="en-US" altLang="zh-CN" sz="3000" dirty="0"/>
              <a:t>open-source</a:t>
            </a:r>
            <a:r>
              <a:rPr lang="zh-CN" altLang="en-US" sz="3000" dirty="0"/>
              <a:t> </a:t>
            </a:r>
            <a:r>
              <a:rPr lang="en-US" altLang="zh-CN" sz="3000" dirty="0"/>
              <a:t>Java</a:t>
            </a:r>
            <a:r>
              <a:rPr lang="zh-CN" altLang="en-US" sz="3000" dirty="0"/>
              <a:t> </a:t>
            </a:r>
            <a:r>
              <a:rPr lang="en-US" altLang="zh-CN" sz="3000" dirty="0"/>
              <a:t>projects</a:t>
            </a:r>
            <a:r>
              <a:rPr lang="zh-CN" altLang="en-US" sz="3000" dirty="0"/>
              <a:t> </a:t>
            </a:r>
            <a:r>
              <a:rPr lang="en-US" altLang="zh-CN" sz="3000" dirty="0"/>
              <a:t>with</a:t>
            </a:r>
            <a:r>
              <a:rPr lang="zh-CN" altLang="en-US" sz="3000" dirty="0"/>
              <a:t> </a:t>
            </a:r>
            <a:r>
              <a:rPr lang="en-US" altLang="zh-CN" sz="3000" dirty="0"/>
              <a:t>human-written</a:t>
            </a:r>
            <a:r>
              <a:rPr lang="zh-CN" altLang="en-US" sz="3000" dirty="0"/>
              <a:t> </a:t>
            </a:r>
            <a:r>
              <a:rPr lang="en-US" altLang="zh-CN" sz="3000" dirty="0"/>
              <a:t>tests</a:t>
            </a:r>
          </a:p>
          <a:p>
            <a:pPr lvl="2"/>
            <a:r>
              <a:rPr lang="en-US" altLang="zh-CN" sz="3000" dirty="0"/>
              <a:t>PIT</a:t>
            </a:r>
          </a:p>
          <a:p>
            <a:pPr lvl="2"/>
            <a:r>
              <a:rPr lang="en-US" altLang="zh-CN" sz="3000" dirty="0"/>
              <a:t>50,</a:t>
            </a:r>
            <a:r>
              <a:rPr lang="zh-CN" altLang="en-US" sz="3000" dirty="0"/>
              <a:t> </a:t>
            </a:r>
            <a:r>
              <a:rPr lang="en-US" altLang="zh-CN" sz="3000" dirty="0"/>
              <a:t>000</a:t>
            </a:r>
            <a:r>
              <a:rPr lang="zh-CN" altLang="en-US" sz="3000" dirty="0"/>
              <a:t> </a:t>
            </a:r>
            <a:r>
              <a:rPr lang="en-US" altLang="zh-CN" sz="3000" dirty="0"/>
              <a:t>mutants</a:t>
            </a:r>
          </a:p>
          <a:p>
            <a:pPr lvl="2"/>
            <a:r>
              <a:rPr lang="en-US" altLang="zh-CN" sz="3000" dirty="0"/>
              <a:t>2.5</a:t>
            </a:r>
            <a:r>
              <a:rPr lang="zh-CN" altLang="en-US" sz="3000" dirty="0"/>
              <a:t> </a:t>
            </a:r>
            <a:r>
              <a:rPr lang="en-US" altLang="zh-CN" sz="3000" dirty="0"/>
              <a:t>million</a:t>
            </a:r>
            <a:r>
              <a:rPr lang="zh-CN" altLang="en-US" sz="3000" dirty="0"/>
              <a:t> </a:t>
            </a:r>
            <a:r>
              <a:rPr lang="en-US" altLang="zh-CN" sz="3000" dirty="0"/>
              <a:t>test</a:t>
            </a:r>
            <a:r>
              <a:rPr lang="zh-CN" altLang="en-US" sz="3000" dirty="0"/>
              <a:t> </a:t>
            </a:r>
            <a:r>
              <a:rPr lang="en-US" altLang="zh-CN" sz="3000" dirty="0"/>
              <a:t>runs</a:t>
            </a:r>
          </a:p>
          <a:p>
            <a:pPr lvl="2"/>
            <a:endParaRPr lang="en-US" sz="3000" dirty="0"/>
          </a:p>
          <a:p>
            <a:pPr lvl="2"/>
            <a:r>
              <a:rPr lang="en-US" altLang="zh-CN" sz="3200" dirty="0"/>
              <a:t>https://</a:t>
            </a:r>
            <a:r>
              <a:rPr lang="en-US" altLang="zh-CN" sz="3200" dirty="0" err="1"/>
              <a:t>github.com</a:t>
            </a:r>
            <a:r>
              <a:rPr lang="en-US" altLang="zh-CN" sz="3200" dirty="0"/>
              <a:t>/</a:t>
            </a:r>
            <a:r>
              <a:rPr lang="en-US" altLang="zh-CN" sz="3200" dirty="0" err="1"/>
              <a:t>spideruci</a:t>
            </a:r>
            <a:r>
              <a:rPr lang="en-US" altLang="zh-CN" sz="3200" dirty="0"/>
              <a:t>/</a:t>
            </a:r>
            <a:r>
              <a:rPr lang="en-US" altLang="zh-CN" sz="3200" dirty="0" err="1"/>
              <a:t>MutationKills</a:t>
            </a:r>
            <a:endParaRPr lang="en-US" altLang="zh-CN" sz="3200" dirty="0"/>
          </a:p>
          <a:p>
            <a:pPr lvl="2"/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828C6-7DA4-9B16-2C48-938B2C7D4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788" y="365125"/>
            <a:ext cx="2633663" cy="129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60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94DD0C-F2B4-845F-0BEF-997DE7227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049" y="829989"/>
            <a:ext cx="5019951" cy="5587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2B88B5-8279-4920-2AE6-FDC3B1C89543}"/>
              </a:ext>
            </a:extLst>
          </p:cNvPr>
          <p:cNvSpPr txBox="1"/>
          <p:nvPr/>
        </p:nvSpPr>
        <p:spPr>
          <a:xfrm>
            <a:off x="6524256" y="626533"/>
            <a:ext cx="5193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/>
              <a:t>Results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C12A0-56BD-2F0A-96D9-ECC4E8432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256" y="2875346"/>
            <a:ext cx="5019951" cy="14964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2C3232-E4CB-0468-C835-C57A4502BDFA}"/>
              </a:ext>
            </a:extLst>
          </p:cNvPr>
          <p:cNvSpPr txBox="1"/>
          <p:nvPr/>
        </p:nvSpPr>
        <p:spPr>
          <a:xfrm>
            <a:off x="6971390" y="2290571"/>
            <a:ext cx="4125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Mutant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Killing</a:t>
            </a:r>
            <a:r>
              <a:rPr lang="zh-CN" altLang="en-US" sz="3200" b="1" dirty="0"/>
              <a:t> </a:t>
            </a:r>
            <a:r>
              <a:rPr lang="en-US" altLang="zh-CN" sz="3200" b="1" dirty="0"/>
              <a:t>Sources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418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21860</TotalTime>
  <Words>503</Words>
  <Application>Microsoft Macintosh PowerPoint</Application>
  <PresentationFormat>Widescreen</PresentationFormat>
  <Paragraphs>99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To Kill a Mutant – An Empirical Study of Mutation Testing Kills</vt:lpstr>
      <vt:lpstr>Background: Mutation Testing</vt:lpstr>
      <vt:lpstr>1. Test Oracles Kill the Mutant</vt:lpstr>
      <vt:lpstr>Crashes Kill Mutants</vt:lpstr>
      <vt:lpstr>2. Source-code Oracles Kill the Mutant</vt:lpstr>
      <vt:lpstr>3. Exogenous Crashes Kill the Mutant</vt:lpstr>
      <vt:lpstr>Taxonomy of Mutant Killing Reasons</vt:lpstr>
      <vt:lpstr>Experiment</vt:lpstr>
      <vt:lpstr>PowerPoint Presentation</vt:lpstr>
      <vt:lpstr>PowerPoint Presentation</vt:lpstr>
      <vt:lpstr>Observation </vt:lpstr>
      <vt:lpstr>PowerPoint Presentation</vt:lpstr>
      <vt:lpstr>Observation(exogenous crashes) </vt:lpstr>
      <vt:lpstr>PowerPoint Presentation</vt:lpstr>
      <vt:lpstr>To Kill a Mutant – An Empirical Study of Mutation Testing Kills</vt:lpstr>
      <vt:lpstr>PowerPoint Presentation</vt:lpstr>
      <vt:lpstr>Unveiled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Kill a Mutant – An Empirical Study of Mutation Testing Kills</dc:title>
  <dc:creator>Hang Du</dc:creator>
  <cp:lastModifiedBy>Hang Du</cp:lastModifiedBy>
  <cp:revision>28</cp:revision>
  <dcterms:created xsi:type="dcterms:W3CDTF">2023-06-23T23:50:20Z</dcterms:created>
  <dcterms:modified xsi:type="dcterms:W3CDTF">2025-10-01T23:29:50Z</dcterms:modified>
</cp:coreProperties>
</file>